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regular r:id="rId13"/>
      <p:bold r:id="rId14"/>
      <p:italic r:id="rId15"/>
      <p:boldItalic r:id="rId16"/>
    </p:embeddedFont>
    <p:embeddedFont>
      <p:font typeface="Petron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Petrona-regular.fntdata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19" Type="http://schemas.openxmlformats.org/officeDocument/2006/relationships/font" Target="fonts/Petrona-italic.fntdata"/><Relationship Id="rId6" Type="http://schemas.openxmlformats.org/officeDocument/2006/relationships/slide" Target="slides/slide2.xml"/><Relationship Id="rId18" Type="http://schemas.openxmlformats.org/officeDocument/2006/relationships/font" Target="fonts/Petron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SQL Injection</a:t>
            </a:r>
            <a:endParaRPr b="0" i="0" sz="46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L'SQL Injection è l'attacco più comune contro i database.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Petrona"/>
              <a:buNone/>
            </a:pPr>
            <a:r>
              <a:rPr b="1" i="0" lang="en-US" sz="4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SQL Injection</a:t>
            </a:r>
            <a:endParaRPr b="0" i="0" sz="460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fmla="val 710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Tecnica di Attacco</a:t>
            </a:r>
            <a:endParaRPr b="0" i="0" sz="23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Inserisce codice maligno tramite input vulnerabili.</a:t>
            </a:r>
            <a:endParaRPr b="0" i="0" sz="17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fmla="val 710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Sfrutta Vulnerabilità</a:t>
            </a:r>
            <a:endParaRPr b="0" i="0" sz="23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Agisce su parametri di input non protetti.</a:t>
            </a:r>
            <a:endParaRPr b="0" i="0" sz="175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fmla="val 710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6497003" y="4989552"/>
            <a:ext cx="3306961" cy="365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Accesso Non Autorizzato</a:t>
            </a:r>
            <a:endParaRPr b="0" i="0" sz="23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Consente di ottenere dati sensibili illegalmente.</a:t>
            </a:r>
            <a:endParaRPr b="0" i="0" sz="175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fmla="val 710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Rischio Estremo</a:t>
            </a:r>
            <a:endParaRPr b="0" i="0" sz="230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Attacco difficile da rilevare e fermare.</a:t>
            </a:r>
            <a:endParaRPr b="0" i="0" sz="1750" u="none" cap="none" strike="noStrike"/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750" y="7782050"/>
            <a:ext cx="2358700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6280190" y="2215396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Cos'è una Query?</a:t>
            </a:r>
            <a:endParaRPr b="0" i="0" sz="46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017306" y="3377684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Definizione</a:t>
            </a:r>
            <a:endParaRPr b="0" i="0" sz="23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7017306" y="388584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query è un comando per interrogare database.</a:t>
            </a:r>
            <a:endParaRPr b="0" i="0" sz="17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0937319" y="3377684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Funzione</a:t>
            </a:r>
            <a:endParaRPr b="0" i="0" sz="230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10937319" y="388584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 a estrarre, inserire o modificare dati.</a:t>
            </a:r>
            <a:endParaRPr b="0" i="0" sz="175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6280190" y="506527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7017306" y="514314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Linguaggio SQL</a:t>
            </a:r>
            <a:endParaRPr b="0" i="0" sz="23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017306" y="5651302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Query scritte in Structured Query Language (SQL).</a:t>
            </a:r>
            <a:endParaRPr b="0" i="0" sz="1750" u="none" cap="none" strike="noStrike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5" y="7763705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793790" y="1181100"/>
            <a:ext cx="7194352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Come Funziona una Query</a:t>
            </a:r>
            <a:endParaRPr b="0" i="0" sz="46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793790" y="246959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query viene inviata al database per richiedere o modificare dati.</a:t>
            </a:r>
            <a:endParaRPr b="0" i="0" sz="17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793790" y="339947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Il database interpreta la query e restituisce i risultati richiesti.</a:t>
            </a:r>
            <a:endParaRPr b="0" i="0" sz="17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93790" y="432935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 query possono filtrare, ordinare e aggregare i dati per rispondere a domande precise.</a:t>
            </a:r>
            <a:endParaRPr b="0" i="0" sz="1750" u="none" cap="none" strike="noStrike"/>
          </a:p>
        </p:txBody>
      </p:sp>
      <p:pic>
        <p:nvPicPr>
          <p:cNvPr descr="preencoded.png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520672"/>
            <a:ext cx="6244709" cy="427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5" y="7747431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793790" y="2496383"/>
            <a:ext cx="8393906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Come Funziona l'SQL Injection</a:t>
            </a:r>
            <a:endParaRPr b="0" i="0" sz="465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Manipolazione</a:t>
            </a:r>
            <a:endParaRPr b="0" i="0" sz="23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Input alterati cambiano la logica della query SQL.</a:t>
            </a:r>
            <a:endParaRPr b="0" i="0" sz="17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93790" y="49734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Permettono di bypassare controlli di accesso.</a:t>
            </a:r>
            <a:endParaRPr b="0" i="0" sz="17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Esempi di Tecniche</a:t>
            </a:r>
            <a:endParaRPr b="0" i="0" sz="23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Inserimento di comandi malevoli</a:t>
            </a:r>
            <a:endParaRPr b="0" i="0" sz="17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Uso di commenti per troncare query</a:t>
            </a:r>
            <a:endParaRPr b="0" i="0" sz="175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Concatena condizioni per accesso illecito</a:t>
            </a:r>
            <a:endParaRPr b="0" i="0" sz="1750" u="none" cap="none" strike="noStrike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9075" y="7747152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93790" y="3632954"/>
            <a:ext cx="7311033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Conseguenze di un Attacco</a:t>
            </a:r>
            <a:endParaRPr b="0" i="0" sz="46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1530906" y="479524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Accesso Riservato</a:t>
            </a:r>
            <a:endParaRPr b="0" i="0" sz="23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1530906" y="5303401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Rubare dati personali e aziendali sensibili.</a:t>
            </a:r>
            <a:endParaRPr b="0" i="0" sz="17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94119" y="479524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Danni al Database</a:t>
            </a:r>
            <a:endParaRPr b="0" i="0" sz="23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8194119" y="5303401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Cancellazioni o modifiche dannose su dati importanti.</a:t>
            </a:r>
            <a:endParaRPr b="0" i="0" sz="17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93790" y="648283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530906" y="65607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Impatto sulla Privacy</a:t>
            </a:r>
            <a:endParaRPr b="0" i="0" sz="23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1530906" y="7068860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Violazioni di privacy con rischi legali gravi.</a:t>
            </a:r>
            <a:endParaRPr b="0" i="0" sz="17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7457003" y="648283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8194119" y="65607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Costi Economici</a:t>
            </a:r>
            <a:endParaRPr b="0" i="0" sz="23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8194119" y="7068860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Perdite finanziarie e reputazionali significative.</a:t>
            </a:r>
            <a:endParaRPr b="0" i="0" sz="1750" u="none" cap="none" strike="noStrike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3" y="7767910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6280190" y="1531263"/>
            <a:ext cx="6849666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Prevenzione e Protezione</a:t>
            </a:r>
            <a:endParaRPr b="0" i="0" sz="4650" u="none" cap="none" strike="noStrike"/>
          </a:p>
        </p:txBody>
      </p:sp>
      <p:pic>
        <p:nvPicPr>
          <p:cNvPr descr="preencoded.png"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61568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7754422" y="284249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Query parametrizzate</a:t>
            </a:r>
            <a:endParaRPr b="0" i="0" sz="2300" u="none" cap="none" strike="noStrike"/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97656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7754422" y="420338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Validazione input</a:t>
            </a:r>
            <a:endParaRPr b="0" i="0" sz="2300" u="none" cap="none" strike="noStrike"/>
          </a:p>
        </p:txBody>
      </p:sp>
      <p:pic>
        <p:nvPicPr>
          <p:cNvPr descr="preencoded.png" id="144" name="Google Shape;1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33745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7754422" y="556426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Minimo Privilegio</a:t>
            </a:r>
            <a:endParaRPr b="0" i="0" sz="2300" u="none" cap="none" strike="noStrike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9086" y="7784923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Conclusione</a:t>
            </a:r>
            <a:endParaRPr b="0" i="0" sz="46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